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59" r:id="rId4"/>
    <p:sldId id="261" r:id="rId5"/>
    <p:sldId id="262"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81" autoAdjust="0"/>
  </p:normalViewPr>
  <p:slideViewPr>
    <p:cSldViewPr snapToGrid="0">
      <p:cViewPr varScale="1">
        <p:scale>
          <a:sx n="92" d="100"/>
          <a:sy n="92" d="100"/>
        </p:scale>
        <p:origin x="12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C0630-5F71-462C-A055-002C85990786}" type="datetimeFigureOut">
              <a:rPr lang="en-US" smtClean="0"/>
              <a:t>10/23/2019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CAC4C-19C3-42D8-8D17-F9D7185E57F2}" type="slidenum">
              <a:rPr lang="en-US" smtClean="0"/>
              <a:t>‹#›</a:t>
            </a:fld>
            <a:endParaRPr lang="en-US"/>
          </a:p>
        </p:txBody>
      </p:sp>
    </p:spTree>
    <p:extLst>
      <p:ext uri="{BB962C8B-B14F-4D97-AF65-F5344CB8AC3E}">
        <p14:creationId xmlns:p14="http://schemas.microsoft.com/office/powerpoint/2010/main" val="367499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CAC4C-19C3-42D8-8D17-F9D7185E57F2}" type="slidenum">
              <a:rPr lang="en-US" smtClean="0"/>
              <a:t>2</a:t>
            </a:fld>
            <a:endParaRPr lang="en-US"/>
          </a:p>
        </p:txBody>
      </p:sp>
    </p:spTree>
    <p:extLst>
      <p:ext uri="{BB962C8B-B14F-4D97-AF65-F5344CB8AC3E}">
        <p14:creationId xmlns:p14="http://schemas.microsoft.com/office/powerpoint/2010/main" val="395287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CAC4C-19C3-42D8-8D17-F9D7185E57F2}" type="slidenum">
              <a:rPr lang="en-US" smtClean="0"/>
              <a:t>3</a:t>
            </a:fld>
            <a:endParaRPr lang="en-US"/>
          </a:p>
        </p:txBody>
      </p:sp>
    </p:spTree>
    <p:extLst>
      <p:ext uri="{BB962C8B-B14F-4D97-AF65-F5344CB8AC3E}">
        <p14:creationId xmlns:p14="http://schemas.microsoft.com/office/powerpoint/2010/main" val="169009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B597B5-C893-4095-8357-5919F9CF5B2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119210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597B5-C893-4095-8357-5919F9CF5B2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326457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597B5-C893-4095-8357-5919F9CF5B2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230700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597B5-C893-4095-8357-5919F9CF5B2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15918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597B5-C893-4095-8357-5919F9CF5B2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36081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597B5-C893-4095-8357-5919F9CF5B2F}"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28216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597B5-C893-4095-8357-5919F9CF5B2F}"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244461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597B5-C893-4095-8357-5919F9CF5B2F}"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205418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597B5-C893-4095-8357-5919F9CF5B2F}"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334388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B597B5-C893-4095-8357-5919F9CF5B2F}"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93548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B597B5-C893-4095-8357-5919F9CF5B2F}"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60483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597B5-C893-4095-8357-5919F9CF5B2F}" type="datetimeFigureOut">
              <a:rPr lang="en-US" smtClean="0"/>
              <a:t>10/23/2019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BA8B4-742B-44F4-91F5-043E26B71D5D}" type="slidenum">
              <a:rPr lang="en-US" smtClean="0"/>
              <a:t>‹#›</a:t>
            </a:fld>
            <a:endParaRPr lang="en-US"/>
          </a:p>
        </p:txBody>
      </p:sp>
    </p:spTree>
    <p:extLst>
      <p:ext uri="{BB962C8B-B14F-4D97-AF65-F5344CB8AC3E}">
        <p14:creationId xmlns:p14="http://schemas.microsoft.com/office/powerpoint/2010/main" val="620133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yang@mas.sr"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42460"/>
            <a:ext cx="9144000" cy="2387600"/>
          </a:xfrm>
        </p:spPr>
        <p:txBody>
          <a:bodyPr/>
          <a:lstStyle/>
          <a:p>
            <a:r>
              <a:rPr lang="en-US" dirty="0"/>
              <a:t>Title</a:t>
            </a:r>
          </a:p>
        </p:txBody>
      </p:sp>
      <p:sp>
        <p:nvSpPr>
          <p:cNvPr id="3" name="Subtitle 2"/>
          <p:cNvSpPr>
            <a:spLocks noGrp="1"/>
          </p:cNvSpPr>
          <p:nvPr>
            <p:ph type="subTitle" idx="1"/>
          </p:nvPr>
        </p:nvSpPr>
        <p:spPr>
          <a:xfrm>
            <a:off x="1596737" y="4578243"/>
            <a:ext cx="9144000" cy="1655762"/>
          </a:xfrm>
        </p:spPr>
        <p:txBody>
          <a:bodyPr>
            <a:normAutofit fontScale="85000" lnSpcReduction="20000"/>
          </a:bodyPr>
          <a:lstStyle/>
          <a:p>
            <a:endParaRPr lang="en-US" dirty="0"/>
          </a:p>
          <a:p>
            <a:r>
              <a:rPr lang="en-US" dirty="0"/>
              <a:t>Li San Nancy Yang </a:t>
            </a:r>
          </a:p>
          <a:p>
            <a:r>
              <a:rPr lang="en-US" dirty="0"/>
              <a:t>Suriname </a:t>
            </a:r>
          </a:p>
          <a:p>
            <a:r>
              <a:rPr lang="en-US" dirty="0"/>
              <a:t>Alumnae of 6</a:t>
            </a:r>
            <a:r>
              <a:rPr lang="en-US" baseline="30000" dirty="0"/>
              <a:t>th</a:t>
            </a:r>
            <a:r>
              <a:rPr lang="en-US" dirty="0"/>
              <a:t> Training Course in Hydrography Data Processing and Marine Cartography 2014</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SEMINAR</a:t>
            </a:r>
            <a:endParaRPr lang="en-GB" altLang="en-US" sz="2400" dirty="0">
              <a:solidFill>
                <a:srgbClr val="0070C0"/>
              </a:solidFill>
              <a:latin typeface="Verdan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pic>
        <p:nvPicPr>
          <p:cNvPr id="7" name="Picture 6">
            <a:extLst>
              <a:ext uri="{FF2B5EF4-FFF2-40B4-BE49-F238E27FC236}">
                <a16:creationId xmlns:a16="http://schemas.microsoft.com/office/drawing/2014/main" id="{848024DE-65CA-4073-937C-6F866E8EEC9B}"/>
              </a:ext>
            </a:extLst>
          </p:cNvPr>
          <p:cNvPicPr>
            <a:picLocks noChangeAspect="1"/>
          </p:cNvPicPr>
          <p:nvPr/>
        </p:nvPicPr>
        <p:blipFill rotWithShape="1">
          <a:blip r:embed="rId4"/>
          <a:srcRect l="8120" t="16295" r="6445" b="20891"/>
          <a:stretch/>
        </p:blipFill>
        <p:spPr>
          <a:xfrm>
            <a:off x="2911186" y="1070482"/>
            <a:ext cx="6182591" cy="3408218"/>
          </a:xfrm>
          <a:prstGeom prst="rect">
            <a:avLst/>
          </a:prstGeom>
        </p:spPr>
      </p:pic>
    </p:spTree>
    <p:extLst>
      <p:ext uri="{BB962C8B-B14F-4D97-AF65-F5344CB8AC3E}">
        <p14:creationId xmlns:p14="http://schemas.microsoft.com/office/powerpoint/2010/main" val="352830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fontScale="90000"/>
          </a:bodyPr>
          <a:lstStyle/>
          <a:p>
            <a:r>
              <a:rPr lang="fr-FR" dirty="0"/>
              <a:t> </a:t>
            </a:r>
            <a:r>
              <a:rPr lang="fr-FR" sz="4000" b="1" dirty="0">
                <a:solidFill>
                  <a:srgbClr val="0070C0"/>
                </a:solidFill>
                <a:latin typeface="+mn-lt"/>
                <a:ea typeface="+mn-ea"/>
                <a:cs typeface="+mn-cs"/>
              </a:rPr>
              <a:t>Self introduction</a:t>
            </a:r>
            <a:endParaRPr lang="en-US" sz="4000" b="1" dirty="0">
              <a:solidFill>
                <a:srgbClr val="0070C0"/>
              </a:solidFill>
              <a:latin typeface="+mn-lt"/>
              <a:ea typeface="+mn-ea"/>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611354238"/>
              </p:ext>
            </p:extLst>
          </p:nvPr>
        </p:nvGraphicFramePr>
        <p:xfrm>
          <a:off x="1164845" y="2098224"/>
          <a:ext cx="8128000" cy="4759776"/>
        </p:xfrm>
        <a:graphic>
          <a:graphicData uri="http://schemas.openxmlformats.org/drawingml/2006/table">
            <a:tbl>
              <a:tblPr firstRow="1" bandRow="1">
                <a:tableStyleId>{22838BEF-8BB2-4498-84A7-C5851F593DF1}</a:tableStyleId>
              </a:tblPr>
              <a:tblGrid>
                <a:gridCol w="2492843">
                  <a:extLst>
                    <a:ext uri="{9D8B030D-6E8A-4147-A177-3AD203B41FA5}">
                      <a16:colId xmlns:a16="http://schemas.microsoft.com/office/drawing/2014/main" val="20000"/>
                    </a:ext>
                  </a:extLst>
                </a:gridCol>
                <a:gridCol w="5635157">
                  <a:extLst>
                    <a:ext uri="{9D8B030D-6E8A-4147-A177-3AD203B41FA5}">
                      <a16:colId xmlns:a16="http://schemas.microsoft.com/office/drawing/2014/main" val="20001"/>
                    </a:ext>
                  </a:extLst>
                </a:gridCol>
              </a:tblGrid>
              <a:tr h="793296">
                <a:tc>
                  <a:txBody>
                    <a:bodyPr/>
                    <a:lstStyle/>
                    <a:p>
                      <a:r>
                        <a:rPr lang="en-US" dirty="0"/>
                        <a:t>Name </a:t>
                      </a:r>
                    </a:p>
                  </a:txBody>
                  <a:tcPr/>
                </a:tc>
                <a:tc>
                  <a:txBody>
                    <a:bodyPr/>
                    <a:lstStyle/>
                    <a:p>
                      <a:r>
                        <a:rPr lang="en-US" dirty="0"/>
                        <a:t>Li San Nancy Yang </a:t>
                      </a:r>
                    </a:p>
                  </a:txBody>
                  <a:tcPr/>
                </a:tc>
                <a:extLst>
                  <a:ext uri="{0D108BD9-81ED-4DB2-BD59-A6C34878D82A}">
                    <a16:rowId xmlns:a16="http://schemas.microsoft.com/office/drawing/2014/main" val="10000"/>
                  </a:ext>
                </a:extLst>
              </a:tr>
              <a:tr h="793296">
                <a:tc>
                  <a:txBody>
                    <a:bodyPr/>
                    <a:lstStyle/>
                    <a:p>
                      <a:r>
                        <a:rPr lang="en-US" dirty="0"/>
                        <a:t>Alumni year</a:t>
                      </a:r>
                    </a:p>
                  </a:txBody>
                  <a:tcPr/>
                </a:tc>
                <a:tc>
                  <a:txBody>
                    <a:bodyPr/>
                    <a:lstStyle/>
                    <a:p>
                      <a:r>
                        <a:rPr lang="en-US" dirty="0"/>
                        <a:t>2014</a:t>
                      </a:r>
                    </a:p>
                  </a:txBody>
                  <a:tcPr/>
                </a:tc>
                <a:extLst>
                  <a:ext uri="{0D108BD9-81ED-4DB2-BD59-A6C34878D82A}">
                    <a16:rowId xmlns:a16="http://schemas.microsoft.com/office/drawing/2014/main" val="10001"/>
                  </a:ext>
                </a:extLst>
              </a:tr>
              <a:tr h="793296">
                <a:tc>
                  <a:txBody>
                    <a:bodyPr/>
                    <a:lstStyle/>
                    <a:p>
                      <a:r>
                        <a:rPr lang="en-US" dirty="0"/>
                        <a:t>Country</a:t>
                      </a:r>
                    </a:p>
                  </a:txBody>
                  <a:tcPr/>
                </a:tc>
                <a:tc>
                  <a:txBody>
                    <a:bodyPr/>
                    <a:lstStyle/>
                    <a:p>
                      <a:r>
                        <a:rPr lang="en-US" dirty="0"/>
                        <a:t>Suriname</a:t>
                      </a:r>
                    </a:p>
                  </a:txBody>
                  <a:tcPr/>
                </a:tc>
                <a:extLst>
                  <a:ext uri="{0D108BD9-81ED-4DB2-BD59-A6C34878D82A}">
                    <a16:rowId xmlns:a16="http://schemas.microsoft.com/office/drawing/2014/main" val="10002"/>
                  </a:ext>
                </a:extLst>
              </a:tr>
              <a:tr h="793296">
                <a:tc>
                  <a:txBody>
                    <a:bodyPr/>
                    <a:lstStyle/>
                    <a:p>
                      <a:r>
                        <a:rPr lang="en-US" dirty="0"/>
                        <a:t>Organization</a:t>
                      </a:r>
                    </a:p>
                  </a:txBody>
                  <a:tcPr/>
                </a:tc>
                <a:tc>
                  <a:txBody>
                    <a:bodyPr/>
                    <a:lstStyle/>
                    <a:p>
                      <a:r>
                        <a:rPr lang="en-US" dirty="0"/>
                        <a:t>Maritime Authority Suriname (MAS)</a:t>
                      </a:r>
                    </a:p>
                  </a:txBody>
                  <a:tcPr/>
                </a:tc>
                <a:extLst>
                  <a:ext uri="{0D108BD9-81ED-4DB2-BD59-A6C34878D82A}">
                    <a16:rowId xmlns:a16="http://schemas.microsoft.com/office/drawing/2014/main" val="10003"/>
                  </a:ext>
                </a:extLst>
              </a:tr>
              <a:tr h="793296">
                <a:tc>
                  <a:txBody>
                    <a:bodyPr/>
                    <a:lstStyle/>
                    <a:p>
                      <a:r>
                        <a:rPr lang="en-US" dirty="0"/>
                        <a:t>Position/Job title</a:t>
                      </a:r>
                    </a:p>
                  </a:txBody>
                  <a:tcPr/>
                </a:tc>
                <a:tc>
                  <a:txBody>
                    <a:bodyPr/>
                    <a:lstStyle/>
                    <a:p>
                      <a:r>
                        <a:rPr lang="en-US"/>
                        <a:t>Cartographer </a:t>
                      </a:r>
                      <a:r>
                        <a:rPr lang="en-US" dirty="0"/>
                        <a:t>and hydrographic technician 1st class. </a:t>
                      </a:r>
                    </a:p>
                  </a:txBody>
                  <a:tcPr/>
                </a:tc>
                <a:extLst>
                  <a:ext uri="{0D108BD9-81ED-4DB2-BD59-A6C34878D82A}">
                    <a16:rowId xmlns:a16="http://schemas.microsoft.com/office/drawing/2014/main" val="10004"/>
                  </a:ext>
                </a:extLst>
              </a:tr>
              <a:tr h="793296">
                <a:tc>
                  <a:txBody>
                    <a:bodyPr/>
                    <a:lstStyle/>
                    <a:p>
                      <a:r>
                        <a:rPr lang="en-US" dirty="0"/>
                        <a:t>Current job description</a:t>
                      </a:r>
                    </a:p>
                  </a:txBody>
                  <a:tcPr/>
                </a:tc>
                <a:tc>
                  <a:txBody>
                    <a:bodyPr/>
                    <a:lstStyle/>
                    <a:p>
                      <a:r>
                        <a:rPr lang="en-US" dirty="0"/>
                        <a:t>Providing Hydrographic Assistance and Cartographic work producing Paper Charts and ENC.</a:t>
                      </a:r>
                    </a:p>
                  </a:txBody>
                  <a:tcPr/>
                </a:tc>
                <a:extLst>
                  <a:ext uri="{0D108BD9-81ED-4DB2-BD59-A6C34878D82A}">
                    <a16:rowId xmlns:a16="http://schemas.microsoft.com/office/drawing/2014/main" val="10005"/>
                  </a:ext>
                </a:extLst>
              </a:tr>
            </a:tbl>
          </a:graphicData>
        </a:graphic>
      </p:graphicFrame>
      <p:sp>
        <p:nvSpPr>
          <p:cNvPr id="11" name="Rectangle 10"/>
          <p:cNvSpPr/>
          <p:nvPr/>
        </p:nvSpPr>
        <p:spPr>
          <a:xfrm>
            <a:off x="9616694" y="2092130"/>
            <a:ext cx="2257425" cy="2752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758A54C-5E1F-4174-A3D3-AB6D8E86146B}"/>
              </a:ext>
            </a:extLst>
          </p:cNvPr>
          <p:cNvPicPr>
            <a:picLocks noChangeAspect="1"/>
          </p:cNvPicPr>
          <p:nvPr/>
        </p:nvPicPr>
        <p:blipFill rotWithShape="1">
          <a:blip r:embed="rId5"/>
          <a:srcRect l="18542" r="2509" b="24358"/>
          <a:stretch/>
        </p:blipFill>
        <p:spPr>
          <a:xfrm>
            <a:off x="9886716" y="2191441"/>
            <a:ext cx="1730319" cy="2544358"/>
          </a:xfrm>
          <a:prstGeom prst="rect">
            <a:avLst/>
          </a:prstGeom>
        </p:spPr>
      </p:pic>
    </p:spTree>
    <p:extLst>
      <p:ext uri="{BB962C8B-B14F-4D97-AF65-F5344CB8AC3E}">
        <p14:creationId xmlns:p14="http://schemas.microsoft.com/office/powerpoint/2010/main" val="287626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fontScale="90000"/>
          </a:bodyPr>
          <a:lstStyle/>
          <a:p>
            <a:r>
              <a:rPr lang="en-US" dirty="0"/>
              <a:t> </a:t>
            </a:r>
            <a:r>
              <a:rPr lang="en-US" sz="4000" b="1" dirty="0">
                <a:solidFill>
                  <a:srgbClr val="0070C0"/>
                </a:solidFill>
                <a:latin typeface="+mn-lt"/>
                <a:ea typeface="+mn-ea"/>
                <a:cs typeface="+mn-cs"/>
              </a:rPr>
              <a:t>My career path and projects / Achievements</a:t>
            </a:r>
          </a:p>
        </p:txBody>
      </p:sp>
      <p:sp>
        <p:nvSpPr>
          <p:cNvPr id="3" name="Content Placeholder 2"/>
          <p:cNvSpPr>
            <a:spLocks noGrp="1"/>
          </p:cNvSpPr>
          <p:nvPr>
            <p:ph idx="1"/>
          </p:nvPr>
        </p:nvSpPr>
        <p:spPr>
          <a:xfrm>
            <a:off x="838199" y="1952291"/>
            <a:ext cx="10685319" cy="4666223"/>
          </a:xfrm>
        </p:spPr>
        <p:txBody>
          <a:bodyPr>
            <a:noAutofit/>
          </a:bodyPr>
          <a:lstStyle/>
          <a:p>
            <a:r>
              <a:rPr lang="en-US" sz="1600" dirty="0"/>
              <a:t>2009: started working at the </a:t>
            </a:r>
            <a:r>
              <a:rPr lang="en-US" sz="1600" dirty="0" err="1"/>
              <a:t>Hydographic</a:t>
            </a:r>
            <a:r>
              <a:rPr lang="en-US" sz="1600" dirty="0"/>
              <a:t> Office of the MAS</a:t>
            </a:r>
          </a:p>
          <a:p>
            <a:r>
              <a:rPr lang="en-US" sz="1600" dirty="0"/>
              <a:t>2014: Attended the 6</a:t>
            </a:r>
            <a:r>
              <a:rPr lang="en-US" sz="1600" baseline="30000" dirty="0"/>
              <a:t>th</a:t>
            </a:r>
            <a:r>
              <a:rPr lang="en-US" sz="1600" dirty="0"/>
              <a:t> Training Course in </a:t>
            </a:r>
            <a:r>
              <a:rPr lang="en-US" sz="1600" dirty="0" err="1"/>
              <a:t>Hydrogaphy</a:t>
            </a:r>
            <a:r>
              <a:rPr lang="en-US" sz="1600" dirty="0"/>
              <a:t> Data Processing and Marine Cartography, UKHO (CHART Project)</a:t>
            </a:r>
          </a:p>
          <a:p>
            <a:r>
              <a:rPr lang="en-US" sz="1600" dirty="0"/>
              <a:t>2015: Established Sub department Cartography at the MAS </a:t>
            </a:r>
          </a:p>
          <a:p>
            <a:r>
              <a:rPr lang="en-US" sz="1600" dirty="0"/>
              <a:t>Chart production workflow and standards implemented</a:t>
            </a:r>
          </a:p>
          <a:p>
            <a:r>
              <a:rPr lang="en-US" sz="1600" dirty="0"/>
              <a:t>Upgrade Hydrographic department in data management </a:t>
            </a:r>
          </a:p>
          <a:p>
            <a:r>
              <a:rPr lang="en-US" sz="1600" dirty="0"/>
              <a:t>Training other personnel</a:t>
            </a:r>
          </a:p>
          <a:p>
            <a:r>
              <a:rPr lang="en-US" sz="1600" dirty="0"/>
              <a:t>Since 2017 lecturer on cartographic subjects during IALA </a:t>
            </a:r>
            <a:r>
              <a:rPr lang="en-US" sz="1600" dirty="0" err="1"/>
              <a:t>AtoN</a:t>
            </a:r>
            <a:r>
              <a:rPr lang="en-US" sz="1600" dirty="0"/>
              <a:t> Manager level 1 course in Suriname. </a:t>
            </a:r>
          </a:p>
          <a:p>
            <a:r>
              <a:rPr lang="en-US" sz="1600" dirty="0"/>
              <a:t>Self Production and Maintenance of Paper Charts </a:t>
            </a:r>
          </a:p>
          <a:p>
            <a:r>
              <a:rPr lang="en-US" sz="1600" dirty="0"/>
              <a:t>MAS – UKHO:  already produced 3 new charts. The INT Chart 4191 is compiled by MAS. 1 chart in the planning. </a:t>
            </a:r>
          </a:p>
          <a:p>
            <a:r>
              <a:rPr lang="en-US" sz="1600" dirty="0"/>
              <a:t>Production ENC band 6: specifically produced to use on the Portable Pilot Unit for the pilots. (ongoing). </a:t>
            </a:r>
          </a:p>
          <a:p>
            <a:r>
              <a:rPr lang="en-US" sz="1600" dirty="0"/>
              <a:t>Other purposes charts: Maritime Boundaries and Limits Chart of Suriname, Met Ocean Chart for the  National Institute for Environment and Development in Suriname, charts produced for the commercial fisheries, special charts produced for Pilot training etc. </a:t>
            </a:r>
          </a:p>
          <a:p>
            <a:r>
              <a:rPr lang="en-US" sz="1600" dirty="0"/>
              <a:t>Suriname is since 2019 Chair of the MACHC International Charting Coordination (MICC) Working Group. Provide technical assistance. </a:t>
            </a:r>
          </a:p>
          <a:p>
            <a:pPr marL="0" indent="0">
              <a:buNone/>
            </a:pPr>
            <a:endParaRPr lang="en-US" sz="16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392352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Autofit/>
          </a:bodyPr>
          <a:lstStyle/>
          <a:p>
            <a:r>
              <a:rPr lang="en-US" sz="3600" b="1" dirty="0">
                <a:solidFill>
                  <a:srgbClr val="0070C0"/>
                </a:solidFill>
                <a:latin typeface="+mn-lt"/>
                <a:ea typeface="+mn-ea"/>
                <a:cs typeface="+mn-cs"/>
              </a:rPr>
              <a:t>Lessons learned from CHART Course</a:t>
            </a:r>
          </a:p>
        </p:txBody>
      </p:sp>
      <p:sp>
        <p:nvSpPr>
          <p:cNvPr id="3" name="Content Placeholder 2"/>
          <p:cNvSpPr>
            <a:spLocks noGrp="1"/>
          </p:cNvSpPr>
          <p:nvPr>
            <p:ph idx="1"/>
          </p:nvPr>
        </p:nvSpPr>
        <p:spPr>
          <a:xfrm>
            <a:off x="838200" y="2118414"/>
            <a:ext cx="10515600" cy="4351338"/>
          </a:xfrm>
        </p:spPr>
        <p:txBody>
          <a:bodyPr/>
          <a:lstStyle/>
          <a:p>
            <a:r>
              <a:rPr lang="en-US" dirty="0"/>
              <a:t>Cartography in its entirety.</a:t>
            </a:r>
          </a:p>
          <a:p>
            <a:r>
              <a:rPr lang="en-US" dirty="0"/>
              <a:t>Close cooperation, good teamwork</a:t>
            </a:r>
          </a:p>
          <a:p>
            <a:r>
              <a:rPr lang="en-US" dirty="0"/>
              <a:t>Experienced UKHO Training Team </a:t>
            </a:r>
          </a:p>
          <a:p>
            <a:r>
              <a:rPr lang="en-US" dirty="0"/>
              <a:t>International friendships! </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387238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a:bodyPr>
          <a:lstStyle/>
          <a:p>
            <a:r>
              <a:rPr lang="fr-FR" sz="4000" b="1" dirty="0">
                <a:solidFill>
                  <a:srgbClr val="0070C0"/>
                </a:solidFill>
                <a:latin typeface="+mn-lt"/>
                <a:ea typeface="+mn-ea"/>
                <a:cs typeface="+mn-cs"/>
              </a:rPr>
              <a:t>Suggestion for the future</a:t>
            </a:r>
            <a:endParaRPr lang="en-US" sz="4000" b="1" dirty="0">
              <a:solidFill>
                <a:srgbClr val="0070C0"/>
              </a:solidFill>
              <a:latin typeface="+mn-lt"/>
              <a:ea typeface="+mn-ea"/>
              <a:cs typeface="+mn-cs"/>
            </a:endParaRPr>
          </a:p>
        </p:txBody>
      </p:sp>
      <p:sp>
        <p:nvSpPr>
          <p:cNvPr id="3" name="Content Placeholder 2"/>
          <p:cNvSpPr>
            <a:spLocks noGrp="1"/>
          </p:cNvSpPr>
          <p:nvPr>
            <p:ph idx="1"/>
          </p:nvPr>
        </p:nvSpPr>
        <p:spPr>
          <a:xfrm>
            <a:off x="838200" y="2118414"/>
            <a:ext cx="10515600" cy="4351338"/>
          </a:xfrm>
        </p:spPr>
        <p:txBody>
          <a:bodyPr/>
          <a:lstStyle/>
          <a:p>
            <a:r>
              <a:rPr lang="en-US" dirty="0"/>
              <a:t>Refresher training</a:t>
            </a:r>
          </a:p>
          <a:p>
            <a:r>
              <a:rPr lang="en-US" dirty="0"/>
              <a:t>Special training course for the S-100 era &amp; High Density ENC</a:t>
            </a:r>
          </a:p>
          <a:p>
            <a:endParaRPr lang="en-US" dirty="0"/>
          </a:p>
          <a:p>
            <a:endParaRPr lang="en-US" dirty="0"/>
          </a:p>
          <a:p>
            <a:pPr marL="0" indent="0">
              <a:buNone/>
            </a:pPr>
            <a:endParaRPr lang="en-US" dirty="0"/>
          </a:p>
          <a:p>
            <a:endParaRPr lang="en-US" dirty="0"/>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81587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18414"/>
            <a:ext cx="10515600" cy="4351338"/>
          </a:xfrm>
        </p:spPr>
        <p:txBody>
          <a:bodyPr/>
          <a:lstStyle/>
          <a:p>
            <a:pPr marL="0" indent="0" algn="ctr">
              <a:buNone/>
            </a:pPr>
            <a:r>
              <a:rPr lang="en-US" dirty="0"/>
              <a:t>Special thanks to IHO and NIPPON Foundation for the given opportunities. </a:t>
            </a:r>
          </a:p>
          <a:p>
            <a:endParaRPr lang="en-US" dirty="0"/>
          </a:p>
          <a:p>
            <a:endParaRPr lang="en-US" dirty="0"/>
          </a:p>
          <a:p>
            <a:endParaRPr lang="en-US" dirty="0"/>
          </a:p>
          <a:p>
            <a:pPr marL="0" indent="0" algn="ctr">
              <a:buNone/>
            </a:pPr>
            <a:r>
              <a:rPr lang="en-US" dirty="0"/>
              <a:t>Thank you all for your attention! </a:t>
            </a:r>
          </a:p>
          <a:p>
            <a:pPr marL="0" indent="0" algn="ctr">
              <a:buNone/>
            </a:pPr>
            <a:endParaRPr lang="en-US" dirty="0"/>
          </a:p>
          <a:p>
            <a:pPr marL="0" indent="0" algn="ctr">
              <a:buNone/>
            </a:pPr>
            <a:r>
              <a:rPr lang="en-US" dirty="0">
                <a:hlinkClick r:id="rId2"/>
              </a:rPr>
              <a:t>nyang@mas.sr</a:t>
            </a:r>
            <a:r>
              <a:rPr lang="en-US" dirty="0"/>
              <a:t> </a:t>
            </a:r>
          </a:p>
          <a:p>
            <a:endParaRPr lang="en-US" dirty="0"/>
          </a:p>
          <a:p>
            <a:pPr marL="0" indent="0">
              <a:buNone/>
            </a:pPr>
            <a:endParaRPr lang="en-US" dirty="0"/>
          </a:p>
          <a:p>
            <a:endParaRPr lang="en-US" dirty="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2966730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360</Words>
  <Application>Microsoft Office PowerPoint</Application>
  <PresentationFormat>Widescreen</PresentationFormat>
  <Paragraphs>65</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Verdana</vt:lpstr>
      <vt:lpstr>Office Theme</vt:lpstr>
      <vt:lpstr>Title</vt:lpstr>
      <vt:lpstr> Self introduction</vt:lpstr>
      <vt:lpstr> My career path and projects / Achievements</vt:lpstr>
      <vt:lpstr>Lessons learned from CHART Course</vt:lpstr>
      <vt:lpstr>Suggestion for the future</vt:lpstr>
      <vt:lpstr>PowerPoint Presentation</vt:lpstr>
    </vt:vector>
  </TitlesOfParts>
  <Company>IHO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POJ</dc:creator>
  <cp:lastModifiedBy>Nancy Yang</cp:lastModifiedBy>
  <cp:revision>21</cp:revision>
  <dcterms:created xsi:type="dcterms:W3CDTF">2019-10-04T14:42:16Z</dcterms:created>
  <dcterms:modified xsi:type="dcterms:W3CDTF">2019-10-23T19:28:28Z</dcterms:modified>
</cp:coreProperties>
</file>